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  <p:sldMasterId id="2147483716" r:id="rId5"/>
    <p:sldMasterId id="214748371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IBM Plex Sans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IBM Plex Sans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IBM Plex Sans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Italic.fntdata"/><Relationship Id="rId20" Type="http://schemas.openxmlformats.org/officeDocument/2006/relationships/slide" Target="slides/slide13.xml"/><Relationship Id="rId22" Type="http://schemas.openxmlformats.org/officeDocument/2006/relationships/font" Target="fonts/IBMPlexSans-bold.fntdata"/><Relationship Id="rId21" Type="http://schemas.openxmlformats.org/officeDocument/2006/relationships/font" Target="fonts/IBMPlexSans-regular.fntdata"/><Relationship Id="rId24" Type="http://schemas.openxmlformats.org/officeDocument/2006/relationships/font" Target="fonts/IBMPlexSans-boldItalic.fntdata"/><Relationship Id="rId23" Type="http://schemas.openxmlformats.org/officeDocument/2006/relationships/font" Target="fonts/IBMPlexSans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Medium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Medium-italic.fntdata"/><Relationship Id="rId30" Type="http://schemas.openxmlformats.org/officeDocument/2006/relationships/font" Target="fonts/IBMPlexSansMedium-bold.fntdata"/><Relationship Id="rId11" Type="http://schemas.openxmlformats.org/officeDocument/2006/relationships/slide" Target="slides/slide4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3.xml"/><Relationship Id="rId32" Type="http://schemas.openxmlformats.org/officeDocument/2006/relationships/font" Target="fonts/IBMPlexSansMedium-bold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5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8.xml"/><Relationship Id="rId37" Type="http://schemas.openxmlformats.org/officeDocument/2006/relationships/font" Target="fonts/IBMPlexSansSemiBold-regular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0.xml"/><Relationship Id="rId39" Type="http://schemas.openxmlformats.org/officeDocument/2006/relationships/font" Target="fonts/IBMPlexSansSemiBold-italic.fntdata"/><Relationship Id="rId16" Type="http://schemas.openxmlformats.org/officeDocument/2006/relationships/slide" Target="slides/slide9.xml"/><Relationship Id="rId38" Type="http://schemas.openxmlformats.org/officeDocument/2006/relationships/font" Target="fonts/IBMPlexSansSemiBold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47bd1b3ce_2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f47bd1b3ce_2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47bd1b3ce_2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f47bd1b3ce_2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cbce5e0c1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3cbce5e0c1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3cbce5e0c1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3cbce5e0c1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b6fb78c7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b6fb78c7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47bd1b3ce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f47bd1b3ce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47bd1b3ce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f47bd1b3ce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47bd1b3ce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f47bd1b3c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47bd1b3ce_1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f47bd1b3ce_1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47bd1b3ce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f47bd1b3c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47bd1b3ce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f47bd1b3c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4.png"/><Relationship Id="rId13" Type="http://schemas.openxmlformats.org/officeDocument/2006/relationships/image" Target="../media/image10.png"/><Relationship Id="rId1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2.png"/><Relationship Id="rId15" Type="http://schemas.openxmlformats.org/officeDocument/2006/relationships/image" Target="../media/image6.png"/><Relationship Id="rId1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2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3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122" name="Google Shape;122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65" name="Google Shape;16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6" name="Google Shape;166;p2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3" name="Google Shape;21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7" name="Google Shape;217;p4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0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0" name="Google Shape;22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1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1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1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1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1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1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1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4" name="Google Shape;24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4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4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4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6" name="Google Shape;26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5" name="Google Shape;27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9" name="Google Shape;27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3" name="Google Shape;28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p4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4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5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3" name="Google Shape;303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1" name="Google Shape;311;p5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5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2" name="Google Shape;3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2" name="Google Shape;3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p5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8" name="Google Shape;338;p5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9" name="Google Shape;33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352" name="Google Shape;352;p6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353" name="Google Shape;353;p6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6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63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57" name="Google Shape;357;p6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60" name="Google Shape;360;p64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61" name="Google Shape;361;p64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2" name="Google Shape;362;p64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5" name="Google Shape;365;p65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6" name="Google Shape;36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69" name="Google Shape;369;p6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0" name="Google Shape;370;p6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1" name="Google Shape;371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2" name="Google Shape;372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7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5" name="Google Shape;375;p67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6" name="Google Shape;376;p6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7" name="Google Shape;377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8" name="Google Shape;378;p6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382" name="Google Shape;382;p6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6" name="Google Shape;386;p6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387" name="Google Shape;387;p6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0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0" name="Google Shape;390;p7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timize.google.com/" TargetMode="External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1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396" name="Google Shape;396;p71"/>
          <p:cNvSpPr txBox="1"/>
          <p:nvPr>
            <p:ph idx="1" type="subTitle"/>
          </p:nvPr>
        </p:nvSpPr>
        <p:spPr>
          <a:xfrm>
            <a:off x="540000" y="3272200"/>
            <a:ext cx="3852000" cy="158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accent2"/>
                </a:solidFill>
              </a:rPr>
              <a:t>Урок 3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latin typeface="Arial"/>
                <a:ea typeface="Arial"/>
                <a:cs typeface="Arial"/>
                <a:sym typeface="Arial"/>
              </a:rPr>
              <a:t>A/B-тестирование веб-приложений</a:t>
            </a:r>
            <a:endParaRPr sz="1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97" name="Google Shape;3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0"/>
          <p:cNvSpPr txBox="1"/>
          <p:nvPr>
            <p:ph type="title"/>
          </p:nvPr>
        </p:nvSpPr>
        <p:spPr>
          <a:xfrm>
            <a:off x="196817" y="407275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</a:pPr>
            <a:r>
              <a:rPr b="1" lang="ru" sz="2600">
                <a:latin typeface="IBM Plex Sans"/>
                <a:ea typeface="IBM Plex Sans"/>
                <a:cs typeface="IBM Plex Sans"/>
                <a:sym typeface="IBM Plex Sans"/>
              </a:rPr>
              <a:t>Server-Side эксперименты в Google Optimize</a:t>
            </a:r>
            <a:endParaRPr sz="700"/>
          </a:p>
        </p:txBody>
      </p:sp>
      <p:sp>
        <p:nvSpPr>
          <p:cNvPr id="453" name="Google Shape;453;p80"/>
          <p:cNvSpPr txBox="1"/>
          <p:nvPr/>
        </p:nvSpPr>
        <p:spPr>
          <a:xfrm>
            <a:off x="234650" y="1178675"/>
            <a:ext cx="485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Как запустить тестирование на стороне сервера с помощью Google Optimize?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4" name="Google Shape;454;p80"/>
          <p:cNvSpPr txBox="1"/>
          <p:nvPr/>
        </p:nvSpPr>
        <p:spPr>
          <a:xfrm>
            <a:off x="234650" y="1833000"/>
            <a:ext cx="6095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1. Создайте новый эксперимент;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2. Создайте версии эксперимента;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3. Задайте правила таргетинга.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При запуске тестирования на стороне сервера вам нужно указать, что таргетинг будет проводиться не на стороне Optimize.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5" name="Google Shape;45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675" y="1300175"/>
            <a:ext cx="3090574" cy="205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1"/>
          <p:cNvSpPr txBox="1"/>
          <p:nvPr>
            <p:ph type="title"/>
          </p:nvPr>
        </p:nvSpPr>
        <p:spPr>
          <a:xfrm>
            <a:off x="263017" y="38835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</a:pPr>
            <a:r>
              <a:rPr b="1" lang="ru" sz="2600">
                <a:latin typeface="IBM Plex Sans"/>
                <a:ea typeface="IBM Plex Sans"/>
                <a:cs typeface="IBM Plex Sans"/>
                <a:sym typeface="IBM Plex Sans"/>
              </a:rPr>
              <a:t>Server-Side эксперименты в Google Optimize</a:t>
            </a:r>
            <a:endParaRPr sz="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1" name="Google Shape;461;p81"/>
          <p:cNvSpPr txBox="1"/>
          <p:nvPr/>
        </p:nvSpPr>
        <p:spPr>
          <a:xfrm>
            <a:off x="263025" y="1216500"/>
            <a:ext cx="4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Как запустить тестирование на стороне сервера с помощью Google Optimize?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2" name="Google Shape;462;p81"/>
          <p:cNvSpPr txBox="1"/>
          <p:nvPr/>
        </p:nvSpPr>
        <p:spPr>
          <a:xfrm>
            <a:off x="300850" y="1832100"/>
            <a:ext cx="5626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1. Выберите цели эксперимента;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2. Запустите эксперимент;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3. Найдите и скопируйте Идентификатор эксперимента;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4. Внедрите идентификатор эксперимента в код (зачастую вам нужно будет передать идентификатор эксперимента разработчикам, которые сами внедрят его на сайт).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5. Запустите тестирование на стороне сервера.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3" name="Google Shape;4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725" y="1216500"/>
            <a:ext cx="3804975" cy="15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2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разобрали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9" name="Google Shape;469;p82"/>
          <p:cNvSpPr txBox="1"/>
          <p:nvPr/>
        </p:nvSpPr>
        <p:spPr>
          <a:xfrm>
            <a:off x="540000" y="1168500"/>
            <a:ext cx="5244300" cy="26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600"/>
              <a:buChar char="💡"/>
            </a:pPr>
            <a:r>
              <a:rPr lang="ru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настраивать а/б тесты в веб приложениях</a:t>
            </a:r>
            <a:endParaRPr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400"/>
              <a:buFont typeface="IBM Plex Sans"/>
              <a:buChar char="💡"/>
            </a:pPr>
            <a:r>
              <a:rPr lang="ru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запустить с нуля а/б тест в Google Optimize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70" name="Google Shape;47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2457" y="2519994"/>
            <a:ext cx="3582051" cy="2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 мы рассмотрим: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6" name="Google Shape;476;p83"/>
          <p:cNvSpPr txBox="1"/>
          <p:nvPr/>
        </p:nvSpPr>
        <p:spPr>
          <a:xfrm>
            <a:off x="4752000" y="1800000"/>
            <a:ext cx="385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Поговорим о настройках а/б тестов в мобильных приложениях</a:t>
            </a:r>
            <a:endParaRPr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400"/>
              <a:buFont typeface="IBM Plex Sans"/>
              <a:buChar char="●"/>
            </a:pPr>
            <a:r>
              <a:rPr lang="ru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Запустим и с нуля настроим а/б тест в Firebase</a:t>
            </a:r>
            <a:endParaRPr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477" name="Google Shape;47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5" y="1049425"/>
            <a:ext cx="4136624" cy="24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2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3" name="Google Shape;403;p72"/>
          <p:cNvSpPr txBox="1"/>
          <p:nvPr/>
        </p:nvSpPr>
        <p:spPr>
          <a:xfrm>
            <a:off x="540000" y="1168500"/>
            <a:ext cx="5244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400"/>
              <a:buChar char="💡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поговорим о настройках а/б тестов в веб приложениях;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"/>
              <a:buFont typeface="IBM Plex Sans"/>
              <a:buChar char="💡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сделаем обзор </a:t>
            </a: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Google Optimize;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"/>
              <a:buFont typeface="IBM Plex Sans"/>
              <a:buChar char="💡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запустим и с нуля настроим а/б тест в Google Optimize.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04" name="Google Shape;40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idx="1" type="body"/>
          </p:nvPr>
        </p:nvSpPr>
        <p:spPr>
          <a:xfrm>
            <a:off x="708875" y="1208025"/>
            <a:ext cx="66207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Google Optimize</a:t>
            </a:r>
            <a:endParaRPr b="1" sz="2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3429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4"/>
          <p:cNvSpPr txBox="1"/>
          <p:nvPr>
            <p:ph type="title"/>
          </p:nvPr>
        </p:nvSpPr>
        <p:spPr>
          <a:xfrm>
            <a:off x="400617" y="5640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Google Optimize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5" name="Google Shape;415;p74"/>
          <p:cNvSpPr txBox="1"/>
          <p:nvPr/>
        </p:nvSpPr>
        <p:spPr>
          <a:xfrm>
            <a:off x="638575" y="2674250"/>
            <a:ext cx="786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у всех команд есть своя самописная инфраструктура для сплитования и сбора данных - поэтому на рынке существуют различные готовые инструменты для проведения экспериментов. Среди таких инструментов популярен Google Optimize.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6" name="Google Shape;4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50" y="1013025"/>
            <a:ext cx="48768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5"/>
          <p:cNvSpPr txBox="1"/>
          <p:nvPr>
            <p:ph type="title"/>
          </p:nvPr>
        </p:nvSpPr>
        <p:spPr>
          <a:xfrm>
            <a:off x="400617" y="5640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Google Optimize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2" name="Google Shape;422;p75"/>
          <p:cNvSpPr txBox="1"/>
          <p:nvPr/>
        </p:nvSpPr>
        <p:spPr>
          <a:xfrm>
            <a:off x="400625" y="1111650"/>
            <a:ext cx="5256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чем его </a:t>
            </a:r>
            <a:r>
              <a:rPr b="1"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плюсы</a:t>
            </a: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●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Интеграция с экосистемой гугла (GA/GTM)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●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Почти No-code инструмент (можно немного сэкономить на разработчиках )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Нюансы:</a:t>
            </a:r>
            <a:endParaRPr b="1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●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Больше подходит для всяких UX-тестов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IBM Plex Sans"/>
              <a:buChar char="●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платная и бесплатная версии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3" name="Google Shape;4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025" y="903975"/>
            <a:ext cx="3122625" cy="28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6"/>
          <p:cNvSpPr txBox="1"/>
          <p:nvPr>
            <p:ph type="title"/>
          </p:nvPr>
        </p:nvSpPr>
        <p:spPr>
          <a:xfrm>
            <a:off x="3397353" y="2028175"/>
            <a:ext cx="23493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/>
              <a:t>Практика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7"/>
          <p:cNvSpPr txBox="1"/>
          <p:nvPr>
            <p:ph type="title"/>
          </p:nvPr>
        </p:nvSpPr>
        <p:spPr>
          <a:xfrm>
            <a:off x="287142" y="28500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</a:pPr>
            <a:r>
              <a:rPr b="1" i="0" lang="ru" sz="2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Настройка step-by-step </a:t>
            </a:r>
            <a:endParaRPr b="1" sz="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77"/>
          <p:cNvSpPr txBox="1"/>
          <p:nvPr/>
        </p:nvSpPr>
        <p:spPr>
          <a:xfrm>
            <a:off x="375750" y="1177575"/>
            <a:ext cx="48339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Откройте страницу </a:t>
            </a:r>
            <a:r>
              <a:rPr i="0" lang="ru" u="sng" cap="none" strike="noStrike">
                <a:solidFill>
                  <a:srgbClr val="0563C1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https://optimize.google.com/</a:t>
            </a: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аккаунт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Нажмите ‘Начать’ (cтраница ‘Создайте проект оптимизации’)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Укажите название и URL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Выберите проект оптимизации, который хотите создать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Создайте варианты сайта для тестирования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Внесите изменения 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Настройте аудиторию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Установите связь с Google Analytics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Настройте цели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Проверьте связь страницы с Google Optimize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435" name="Google Shape;43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2466" y="1314528"/>
            <a:ext cx="4171400" cy="28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8"/>
          <p:cNvSpPr txBox="1"/>
          <p:nvPr>
            <p:ph type="title"/>
          </p:nvPr>
        </p:nvSpPr>
        <p:spPr>
          <a:xfrm>
            <a:off x="567456" y="170213"/>
            <a:ext cx="53256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400"/>
              <a:t>Анализ результатов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 b="0" sz="2400"/>
          </a:p>
        </p:txBody>
      </p:sp>
      <p:pic>
        <p:nvPicPr>
          <p:cNvPr id="441" name="Google Shape;44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450" y="881725"/>
            <a:ext cx="5805999" cy="34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9"/>
          <p:cNvSpPr txBox="1"/>
          <p:nvPr>
            <p:ph type="title"/>
          </p:nvPr>
        </p:nvSpPr>
        <p:spPr>
          <a:xfrm>
            <a:off x="567456" y="160763"/>
            <a:ext cx="53256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400"/>
              <a:t>Анализ результатов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 b="0" sz="2400"/>
          </a:p>
        </p:txBody>
      </p:sp>
      <p:pic>
        <p:nvPicPr>
          <p:cNvPr id="447" name="Google Shape;44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300" y="967687"/>
            <a:ext cx="6280700" cy="30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